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8" r:id="rId3"/>
    <p:sldId id="259" r:id="rId4"/>
    <p:sldId id="260" r:id="rId5"/>
    <p:sldId id="279" r:id="rId6"/>
    <p:sldId id="261" r:id="rId7"/>
    <p:sldId id="276" r:id="rId8"/>
    <p:sldId id="280" r:id="rId9"/>
    <p:sldId id="273" r:id="rId10"/>
    <p:sldId id="263" r:id="rId11"/>
    <p:sldId id="274" r:id="rId12"/>
    <p:sldId id="275" r:id="rId13"/>
    <p:sldId id="277" r:id="rId14"/>
    <p:sldId id="264" r:id="rId15"/>
    <p:sldId id="271" r:id="rId16"/>
    <p:sldId id="282" r:id="rId17"/>
    <p:sldId id="284" r:id="rId18"/>
    <p:sldId id="281" r:id="rId19"/>
    <p:sldId id="286" r:id="rId20"/>
    <p:sldId id="272" r:id="rId21"/>
    <p:sldId id="285" r:id="rId22"/>
    <p:sldId id="265" r:id="rId23"/>
    <p:sldId id="266" r:id="rId24"/>
    <p:sldId id="267" r:id="rId25"/>
    <p:sldId id="268" r:id="rId26"/>
    <p:sldId id="270" r:id="rId27"/>
    <p:sldId id="26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14135B1-B37C-4777-9499-268B30BE1894}">
          <p14:sldIdLst>
            <p14:sldId id="256"/>
            <p14:sldId id="258"/>
            <p14:sldId id="259"/>
            <p14:sldId id="260"/>
            <p14:sldId id="279"/>
            <p14:sldId id="261"/>
            <p14:sldId id="276"/>
            <p14:sldId id="280"/>
            <p14:sldId id="273"/>
            <p14:sldId id="263"/>
            <p14:sldId id="274"/>
            <p14:sldId id="275"/>
            <p14:sldId id="277"/>
            <p14:sldId id="264"/>
            <p14:sldId id="271"/>
            <p14:sldId id="282"/>
            <p14:sldId id="284"/>
            <p14:sldId id="281"/>
            <p14:sldId id="286"/>
            <p14:sldId id="272"/>
            <p14:sldId id="285"/>
            <p14:sldId id="265"/>
            <p14:sldId id="266"/>
            <p14:sldId id="267"/>
            <p14:sldId id="268"/>
            <p14:sldId id="270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CD5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69" d="100"/>
          <a:sy n="69" d="100"/>
        </p:scale>
        <p:origin x="37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gif>
</file>

<file path=ppt/media/image6.gif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718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6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04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70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05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918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9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209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2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699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622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380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0" r:id="rId6"/>
    <p:sldLayoutId id="2147483726" r:id="rId7"/>
    <p:sldLayoutId id="2147483727" r:id="rId8"/>
    <p:sldLayoutId id="2147483728" r:id="rId9"/>
    <p:sldLayoutId id="2147483729" r:id="rId10"/>
    <p:sldLayoutId id="214748373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fastapi.tiangolo.com/benchmarks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9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59654" y="362240"/>
            <a:ext cx="7872691" cy="957902"/>
          </a:xfrm>
        </p:spPr>
        <p:txBody>
          <a:bodyPr>
            <a:normAutofit/>
          </a:bodyPr>
          <a:lstStyle/>
          <a:p>
            <a:r>
              <a:rPr lang="en-US" sz="6000" b="1" dirty="0"/>
              <a:t>Image Moderation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5845" y="5795147"/>
            <a:ext cx="4649028" cy="460536"/>
          </a:xfrm>
        </p:spPr>
        <p:txBody>
          <a:bodyPr>
            <a:normAutofit/>
          </a:bodyPr>
          <a:lstStyle/>
          <a:p>
            <a:r>
              <a:rPr lang="en-GB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 By: Boutros M. Tawaifi</a:t>
            </a:r>
            <a:endParaRPr lang="en-US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042B12-165E-9579-3119-324AC921D3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003" b="18692"/>
          <a:stretch/>
        </p:blipFill>
        <p:spPr>
          <a:xfrm>
            <a:off x="2641376" y="1644174"/>
            <a:ext cx="6909246" cy="356965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27" name="!!Straight Connector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3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19B2813-D2C5-4941-BED0-DE9E3306948A}"/>
              </a:ext>
            </a:extLst>
          </p:cNvPr>
          <p:cNvSpPr txBox="1">
            <a:spLocks/>
          </p:cNvSpPr>
          <p:nvPr/>
        </p:nvSpPr>
        <p:spPr>
          <a:xfrm>
            <a:off x="6360718" y="5790414"/>
            <a:ext cx="5564186" cy="460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Supervised By: </a:t>
            </a:r>
            <a:r>
              <a:rPr lang="en-GB" sz="18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Dr.</a:t>
            </a:r>
            <a:r>
              <a:rPr lang="en-US" sz="1800" b="1" dirty="0" err="1"/>
              <a:t>Feirouz</a:t>
            </a:r>
            <a:r>
              <a:rPr lang="en-US" sz="1800" b="1" dirty="0"/>
              <a:t> </a:t>
            </a:r>
            <a:r>
              <a:rPr lang="en-US" sz="1800" b="1" dirty="0" err="1"/>
              <a:t>Shakkour</a:t>
            </a:r>
            <a:endParaRPr lang="en-US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5CCAE-4846-4EAB-9686-37AE85AB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Transformer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9CE15-A408-45FA-998A-F8C54314E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0"/>
            <a:ext cx="10058400" cy="4181763"/>
          </a:xfrm>
        </p:spPr>
        <p:txBody>
          <a:bodyPr>
            <a:normAutofit/>
          </a:bodyPr>
          <a:lstStyle/>
          <a:p>
            <a:r>
              <a:rPr lang="en-US" b="1" dirty="0"/>
              <a:t>Introduction to Transformers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/>
              <a:t> Transformers are a type of model architecture used in natural language processing. 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/>
              <a:t> They were introduced in the seminal paper "Attention is All You Need” in 2017.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(Vision Transformer) is used for 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709996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53395-F8AE-454E-AF7F-585BFBDBBBE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66800" y="538017"/>
            <a:ext cx="10058400" cy="53363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Key Components of Transformers</a:t>
            </a:r>
          </a:p>
          <a:p>
            <a:pPr marL="0" indent="0" fontAlgn="base">
              <a:buNone/>
            </a:pPr>
            <a:r>
              <a:rPr lang="en-US" dirty="0"/>
              <a:t>The transformer model consists of an encoder and a decoder. Each of these components is made up of multiple layers of self-attention and point-wise feed-forward networks.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05DF5-6A89-47F8-B367-66AEF269B4B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593" y="2117436"/>
            <a:ext cx="8070832" cy="38517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0881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9AA7E3-BD9F-4DCB-A70C-92ABDEF20497}"/>
              </a:ext>
            </a:extLst>
          </p:cNvPr>
          <p:cNvSpPr/>
          <p:nvPr/>
        </p:nvSpPr>
        <p:spPr>
          <a:xfrm>
            <a:off x="443344" y="492495"/>
            <a:ext cx="1094509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Attention Mechanism</a:t>
            </a:r>
          </a:p>
          <a:p>
            <a:endParaRPr lang="en-US" sz="2400" b="1" dirty="0"/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/>
              <a:t>Used to weigh the influence of different input parts in the output.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/>
              <a:t>Uses "Scaled Dot-Product Attention”, allowing the transform to understand a word based on the surrounding context.</a:t>
            </a:r>
          </a:p>
          <a:p>
            <a:pPr fontAlgn="base"/>
            <a:endParaRPr lang="en-US" sz="2400" dirty="0"/>
          </a:p>
          <a:p>
            <a:r>
              <a:rPr lang="en-US" sz="2400" b="1" dirty="0"/>
              <a:t>Positional Encoding</a:t>
            </a:r>
          </a:p>
          <a:p>
            <a:endParaRPr lang="en-US" sz="2400" b="1" dirty="0"/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GB" sz="2400" dirty="0"/>
              <a:t>Does </a:t>
            </a:r>
            <a:r>
              <a:rPr lang="en-US" sz="2400" dirty="0"/>
              <a:t>not inherently understand the sequence in the data (unlike RNNs or LSTMs) 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/>
              <a:t>Therefore they use positional encoding to capture the order of the sequence.</a:t>
            </a:r>
          </a:p>
          <a:p>
            <a:pPr fontAlgn="base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31781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10B083-D4E3-4566-8752-C041F38A4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47" y="1387186"/>
            <a:ext cx="9972675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47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42D53-2A1C-4CFA-A51C-3527A134F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CLIP Model by </a:t>
            </a:r>
            <a:r>
              <a:rPr lang="en-US" dirty="0" err="1"/>
              <a:t>OpenAI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DDCD-FB46-4B16-84E8-A17D82355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Introduction to the CLIP (Contrastive Language-Image Pretraining) model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Ability to understand visual and textual content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Advantages in image moderation and classification (Zero Shot Prediction/Transfer Learning)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Trained on conceptual captions dataset</a:t>
            </a:r>
          </a:p>
        </p:txBody>
      </p:sp>
    </p:spTree>
    <p:extLst>
      <p:ext uri="{BB962C8B-B14F-4D97-AF65-F5344CB8AC3E}">
        <p14:creationId xmlns:p14="http://schemas.microsoft.com/office/powerpoint/2010/main" val="810190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275D2-60DD-4ED2-8524-79B7E6B82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Conceptual Captions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EAAB3-4865-4098-B02E-A2765FDF2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108201"/>
            <a:ext cx="10254211" cy="4126344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Conceptual Captions dataset is a large-scale dataset of image captions that was created by Google AI in 2018.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contains over 3 million images, each paired with an </a:t>
            </a:r>
            <a:r>
              <a:rPr lang="en-US" b="1" dirty="0"/>
              <a:t>ENGLISH</a:t>
            </a:r>
            <a:r>
              <a:rPr lang="en-US" dirty="0"/>
              <a:t> natural-language caption.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captions are harvested from the Alt-text HTML. attribute associated with web images.</a:t>
            </a:r>
          </a:p>
          <a:p>
            <a:r>
              <a:rPr lang="en-US" sz="2200" b="1" dirty="0"/>
              <a:t>Example:</a:t>
            </a:r>
          </a:p>
          <a:p>
            <a:r>
              <a:rPr lang="en-US" sz="2200" b="1" dirty="0"/>
              <a:t>Image: </a:t>
            </a:r>
            <a:r>
              <a:rPr lang="en-US" sz="2200" dirty="0"/>
              <a:t>A woman is sitting on a bench in a park, reading a book.</a:t>
            </a:r>
          </a:p>
          <a:p>
            <a:pPr marL="0" indent="0" fontAlgn="base">
              <a:buNone/>
            </a:pPr>
            <a:r>
              <a:rPr lang="en-US" sz="2200" b="1" i="1" dirty="0"/>
              <a:t>Caption: </a:t>
            </a:r>
            <a:r>
              <a:rPr lang="en-US" sz="2200" dirty="0"/>
              <a:t>A woman enjoys a leisurely afternoon in the park, reading a book.</a:t>
            </a:r>
          </a:p>
          <a:p>
            <a:pPr fontAlgn="base"/>
            <a:r>
              <a:rPr lang="en-US" sz="2200" b="1" dirty="0"/>
              <a:t>Image: </a:t>
            </a:r>
            <a:r>
              <a:rPr lang="en-US" sz="2200" dirty="0"/>
              <a:t>A group of people are gathered around a table, eating dinner.</a:t>
            </a:r>
          </a:p>
          <a:p>
            <a:pPr marL="0" indent="0" fontAlgn="base">
              <a:buNone/>
            </a:pPr>
            <a:r>
              <a:rPr lang="en-US" sz="2200" b="1" i="1" dirty="0"/>
              <a:t>Caption: </a:t>
            </a:r>
            <a:r>
              <a:rPr lang="en-US" sz="2200" dirty="0"/>
              <a:t>A family enjoys a delicious meal together.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17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303A5B-83EB-4EA0-830A-E023EF788CF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98" y="1240901"/>
            <a:ext cx="10111603" cy="35629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3456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DA145A7-CA84-42C8-8A37-56B5C8E771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1305051"/>
              </p:ext>
            </p:extLst>
          </p:nvPr>
        </p:nvGraphicFramePr>
        <p:xfrm>
          <a:off x="412123" y="3109603"/>
          <a:ext cx="11397807" cy="2342829"/>
        </p:xfrm>
        <a:graphic>
          <a:graphicData uri="http://schemas.openxmlformats.org/drawingml/2006/table">
            <a:tbl>
              <a:tblPr firstRow="1" bandRow="1" bandCol="1">
                <a:tableStyleId>{073A0DAA-6AF3-43AB-8588-CEC1D06C72B9}</a:tableStyleId>
              </a:tblPr>
              <a:tblGrid>
                <a:gridCol w="1266423">
                  <a:extLst>
                    <a:ext uri="{9D8B030D-6E8A-4147-A177-3AD203B41FA5}">
                      <a16:colId xmlns:a16="http://schemas.microsoft.com/office/drawing/2014/main" val="2335103721"/>
                    </a:ext>
                  </a:extLst>
                </a:gridCol>
                <a:gridCol w="1266423">
                  <a:extLst>
                    <a:ext uri="{9D8B030D-6E8A-4147-A177-3AD203B41FA5}">
                      <a16:colId xmlns:a16="http://schemas.microsoft.com/office/drawing/2014/main" val="1821744128"/>
                    </a:ext>
                  </a:extLst>
                </a:gridCol>
                <a:gridCol w="1266423">
                  <a:extLst>
                    <a:ext uri="{9D8B030D-6E8A-4147-A177-3AD203B41FA5}">
                      <a16:colId xmlns:a16="http://schemas.microsoft.com/office/drawing/2014/main" val="1268260426"/>
                    </a:ext>
                  </a:extLst>
                </a:gridCol>
                <a:gridCol w="1266423">
                  <a:extLst>
                    <a:ext uri="{9D8B030D-6E8A-4147-A177-3AD203B41FA5}">
                      <a16:colId xmlns:a16="http://schemas.microsoft.com/office/drawing/2014/main" val="514165416"/>
                    </a:ext>
                  </a:extLst>
                </a:gridCol>
                <a:gridCol w="1266423">
                  <a:extLst>
                    <a:ext uri="{9D8B030D-6E8A-4147-A177-3AD203B41FA5}">
                      <a16:colId xmlns:a16="http://schemas.microsoft.com/office/drawing/2014/main" val="2597190707"/>
                    </a:ext>
                  </a:extLst>
                </a:gridCol>
                <a:gridCol w="1266423">
                  <a:extLst>
                    <a:ext uri="{9D8B030D-6E8A-4147-A177-3AD203B41FA5}">
                      <a16:colId xmlns:a16="http://schemas.microsoft.com/office/drawing/2014/main" val="989884336"/>
                    </a:ext>
                  </a:extLst>
                </a:gridCol>
                <a:gridCol w="1266423">
                  <a:extLst>
                    <a:ext uri="{9D8B030D-6E8A-4147-A177-3AD203B41FA5}">
                      <a16:colId xmlns:a16="http://schemas.microsoft.com/office/drawing/2014/main" val="694542205"/>
                    </a:ext>
                  </a:extLst>
                </a:gridCol>
                <a:gridCol w="1266423">
                  <a:extLst>
                    <a:ext uri="{9D8B030D-6E8A-4147-A177-3AD203B41FA5}">
                      <a16:colId xmlns:a16="http://schemas.microsoft.com/office/drawing/2014/main" val="3990684470"/>
                    </a:ext>
                  </a:extLst>
                </a:gridCol>
                <a:gridCol w="1266423">
                  <a:extLst>
                    <a:ext uri="{9D8B030D-6E8A-4147-A177-3AD203B41FA5}">
                      <a16:colId xmlns:a16="http://schemas.microsoft.com/office/drawing/2014/main" val="3004602306"/>
                    </a:ext>
                  </a:extLst>
                </a:gridCol>
              </a:tblGrid>
              <a:tr h="780943"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Model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Top-1 Accuracy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Top-5 Accuracy</a:t>
                      </a:r>
                      <a:endParaRPr lang="en-US" sz="3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Computational cost of training</a:t>
                      </a:r>
                      <a:endParaRPr lang="en-US" sz="3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Computational cost of inference</a:t>
                      </a:r>
                      <a:endParaRPr lang="en-US" sz="3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Number of parameters</a:t>
                      </a:r>
                      <a:endParaRPr lang="en-US" sz="3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800" dirty="0">
                          <a:effectLst/>
                        </a:rPr>
                        <a:t>Source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Testing Dataset</a:t>
                      </a:r>
                      <a:endParaRPr lang="en-US" sz="3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RAM required</a:t>
                      </a:r>
                      <a:endParaRPr lang="en-US" sz="3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45332155"/>
                  </a:ext>
                </a:extLst>
              </a:tr>
              <a:tr h="780943"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b="1" dirty="0" err="1">
                          <a:effectLst/>
                        </a:rPr>
                        <a:t>openai</a:t>
                      </a:r>
                      <a:r>
                        <a:rPr lang="en-US" sz="1600" b="1" dirty="0">
                          <a:effectLst/>
                        </a:rPr>
                        <a:t>/clip-vit-base-patch32</a:t>
                      </a:r>
                      <a:endParaRPr lang="en-US" sz="3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09C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800" dirty="0">
                          <a:effectLst/>
                        </a:rPr>
                        <a:t>86.1%</a:t>
                      </a:r>
                      <a:endParaRPr lang="en-US" sz="3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09C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800" dirty="0">
                          <a:effectLst/>
                        </a:rPr>
                        <a:t>97.4%</a:t>
                      </a:r>
                      <a:endParaRPr lang="en-US" sz="3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09C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1 week on 4 TPUv4 Pods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09C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800" dirty="0">
                          <a:effectLst/>
                        </a:rPr>
                        <a:t>100 </a:t>
                      </a:r>
                      <a:r>
                        <a:rPr lang="en-US" sz="1800" dirty="0" err="1">
                          <a:effectLst/>
                        </a:rPr>
                        <a:t>ms</a:t>
                      </a:r>
                      <a:endParaRPr lang="en-US" sz="3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09C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800" dirty="0">
                          <a:effectLst/>
                        </a:rPr>
                        <a:t>838M</a:t>
                      </a:r>
                      <a:endParaRPr lang="en-US" sz="3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09C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Hugging Face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09C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Conceptual Captions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09C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838 MB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09C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676439"/>
                  </a:ext>
                </a:extLst>
              </a:tr>
              <a:tr h="780943"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 err="1">
                          <a:effectLst/>
                        </a:rPr>
                        <a:t>openai</a:t>
                      </a:r>
                      <a:r>
                        <a:rPr lang="en-US" sz="1600" dirty="0">
                          <a:effectLst/>
                        </a:rPr>
                        <a:t>/clip-vit-large-patch14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800" dirty="0">
                          <a:effectLst/>
                        </a:rPr>
                        <a:t>88.8%</a:t>
                      </a:r>
                      <a:endParaRPr lang="en-US" sz="3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800" dirty="0">
                          <a:effectLst/>
                        </a:rPr>
                        <a:t>99.0%</a:t>
                      </a:r>
                      <a:endParaRPr lang="en-US" sz="3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2 weeks on 4 TPUv4 Pods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800" dirty="0">
                          <a:effectLst/>
                        </a:rPr>
                        <a:t>150 </a:t>
                      </a:r>
                      <a:r>
                        <a:rPr lang="en-US" sz="1800" dirty="0" err="1">
                          <a:effectLst/>
                        </a:rPr>
                        <a:t>ms</a:t>
                      </a:r>
                      <a:endParaRPr lang="en-US" sz="3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800" dirty="0">
                          <a:effectLst/>
                        </a:rPr>
                        <a:t>3.4B</a:t>
                      </a:r>
                      <a:endParaRPr lang="en-US" sz="3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Hugging Face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Conceptual Captions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3.4 GB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3273686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A29CA69-18EE-4BF2-8B3D-66A27FF6C1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366544"/>
              </p:ext>
            </p:extLst>
          </p:nvPr>
        </p:nvGraphicFramePr>
        <p:xfrm>
          <a:off x="412123" y="767225"/>
          <a:ext cx="4558680" cy="1878448"/>
        </p:xfrm>
        <a:graphic>
          <a:graphicData uri="http://schemas.openxmlformats.org/drawingml/2006/table">
            <a:tbl>
              <a:tblPr rtl="1" firstRow="1" firstCol="1" bandRow="1">
                <a:tableStyleId>{073A0DAA-6AF3-43AB-8588-CEC1D06C72B9}</a:tableStyleId>
              </a:tblPr>
              <a:tblGrid>
                <a:gridCol w="1519560">
                  <a:extLst>
                    <a:ext uri="{9D8B030D-6E8A-4147-A177-3AD203B41FA5}">
                      <a16:colId xmlns:a16="http://schemas.microsoft.com/office/drawing/2014/main" val="4062457153"/>
                    </a:ext>
                  </a:extLst>
                </a:gridCol>
                <a:gridCol w="1519560">
                  <a:extLst>
                    <a:ext uri="{9D8B030D-6E8A-4147-A177-3AD203B41FA5}">
                      <a16:colId xmlns:a16="http://schemas.microsoft.com/office/drawing/2014/main" val="3884324633"/>
                    </a:ext>
                  </a:extLst>
                </a:gridCol>
                <a:gridCol w="1519560">
                  <a:extLst>
                    <a:ext uri="{9D8B030D-6E8A-4147-A177-3AD203B41FA5}">
                      <a16:colId xmlns:a16="http://schemas.microsoft.com/office/drawing/2014/main" val="3806999421"/>
                    </a:ext>
                  </a:extLst>
                </a:gridCol>
              </a:tblGrid>
              <a:tr h="652638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Top-5 Accuracy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9250" marR="8925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Top-1 Accuracy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9250" marR="8925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Model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9250" marR="89250" marT="0" marB="0" anchor="ctr"/>
                </a:tc>
                <a:extLst>
                  <a:ext uri="{0D108BD9-81ED-4DB2-BD59-A6C34878D82A}">
                    <a16:rowId xmlns:a16="http://schemas.microsoft.com/office/drawing/2014/main" val="4276176579"/>
                  </a:ext>
                </a:extLst>
              </a:tr>
              <a:tr h="612905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96.0٪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9250" marR="8925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82.5٪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9250" marR="8925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ViT-B16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9250" marR="89250" marT="0" marB="0" anchor="ctr"/>
                </a:tc>
                <a:extLst>
                  <a:ext uri="{0D108BD9-81ED-4DB2-BD59-A6C34878D82A}">
                    <a16:rowId xmlns:a16="http://schemas.microsoft.com/office/drawing/2014/main" val="3179709367"/>
                  </a:ext>
                </a:extLst>
              </a:tr>
              <a:tr h="612905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93.6٪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9250" marR="8925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78.3٪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9250" marR="8925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ResNet-50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9250" marR="89250" marT="0" marB="0" anchor="ctr"/>
                </a:tc>
                <a:extLst>
                  <a:ext uri="{0D108BD9-81ED-4DB2-BD59-A6C34878D82A}">
                    <a16:rowId xmlns:a16="http://schemas.microsoft.com/office/drawing/2014/main" val="255269707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5D99767-5CEC-452A-B417-CBEF8F1EF854}"/>
              </a:ext>
            </a:extLst>
          </p:cNvPr>
          <p:cNvSpPr txBox="1"/>
          <p:nvPr/>
        </p:nvSpPr>
        <p:spPr>
          <a:xfrm>
            <a:off x="5125792" y="2092808"/>
            <a:ext cx="84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CNN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FD8C9B-E142-45A8-B808-385CFCBD60D7}"/>
              </a:ext>
            </a:extLst>
          </p:cNvPr>
          <p:cNvSpPr txBox="1"/>
          <p:nvPr/>
        </p:nvSpPr>
        <p:spPr>
          <a:xfrm>
            <a:off x="5125791" y="1444839"/>
            <a:ext cx="2897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Vision Transformer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21108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B262D8-BCEB-4583-8CAE-BB72AD1D7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Transformers in Image Moderation: Pros and Cons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1C15E-E682-4798-9B55-1CD3ACDE6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Long-range dependencies capture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Robustness to noise compared to traditional image classification models like CNNs.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Generalization of learning to new images</a:t>
            </a:r>
          </a:p>
          <a:p>
            <a:r>
              <a:rPr lang="en-US" b="1" dirty="0"/>
              <a:t>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Computational cost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Accuracy in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770829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9CF8BB-6166-4AD3-A3F8-720A524737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Integrate the model in a flexible interface (REST API)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C977EFF-0FD7-4592-8487-8B26589463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 that the user can interact with it</a:t>
            </a:r>
          </a:p>
        </p:txBody>
      </p:sp>
    </p:spTree>
    <p:extLst>
      <p:ext uri="{BB962C8B-B14F-4D97-AF65-F5344CB8AC3E}">
        <p14:creationId xmlns:p14="http://schemas.microsoft.com/office/powerpoint/2010/main" val="1339086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2692B-7994-4DEA-9AE5-C650D6217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87790-F734-4EF6-9CAB-B60A1B351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Images are a key component of the online content in different domains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User generated content isn’t always safe so image moderation is important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There is a need for effective and accurate image classification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isn’t efficient to rely on manual humans classification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We need automated systems to take care of the bulk of work</a:t>
            </a:r>
            <a:endParaRPr lang="ar-SY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b="1" dirty="0"/>
              <a:t>Fact: </a:t>
            </a:r>
            <a:r>
              <a:rPr lang="en-US" dirty="0"/>
              <a:t>Facebook has over 300 Million images uploaded each day</a:t>
            </a:r>
          </a:p>
          <a:p>
            <a:pPr lvl="0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269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54ABD-F34F-4A81-BE49-D74A2A16D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and System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14468-5298-46E4-93EC-137CC295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Python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err="1"/>
              <a:t>FastAPI</a:t>
            </a:r>
            <a:endParaRPr lang="en-US" b="1" dirty="0"/>
          </a:p>
          <a:p>
            <a:pPr marL="457200" indent="-457200">
              <a:buFont typeface="+mj-lt"/>
              <a:buAutoNum type="arabicPeriod"/>
            </a:pPr>
            <a:r>
              <a:rPr lang="en-US" b="1" dirty="0" err="1"/>
              <a:t>PyTorch</a:t>
            </a:r>
            <a:endParaRPr lang="en-US" b="1" dirty="0"/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Transformers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err="1"/>
              <a:t>Pydantic</a:t>
            </a:r>
            <a:endParaRPr lang="en-US" b="1" dirty="0"/>
          </a:p>
          <a:p>
            <a:pPr marL="457200" indent="-457200">
              <a:buFont typeface="+mj-lt"/>
              <a:buAutoNum type="arabicPeriod"/>
            </a:pPr>
            <a:r>
              <a:rPr lang="en-US" b="1" dirty="0" err="1"/>
              <a:t>Uvicorn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89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9213EDC-1485-44C0-A33E-96D819617C1B}"/>
              </a:ext>
            </a:extLst>
          </p:cNvPr>
          <p:cNvGrpSpPr/>
          <p:nvPr/>
        </p:nvGrpSpPr>
        <p:grpSpPr>
          <a:xfrm>
            <a:off x="6383519" y="107289"/>
            <a:ext cx="4274985" cy="6215864"/>
            <a:chOff x="3958507" y="146299"/>
            <a:chExt cx="4274985" cy="621586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D21097B-C2AC-4F1C-94D4-94B80159B2B6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8507" y="146299"/>
              <a:ext cx="4274985" cy="62158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A3C19EC-0618-4A6E-A475-17C8DF5DDEB8}"/>
                </a:ext>
              </a:extLst>
            </p:cNvPr>
            <p:cNvSpPr/>
            <p:nvPr/>
          </p:nvSpPr>
          <p:spPr>
            <a:xfrm>
              <a:off x="6022181" y="1766888"/>
              <a:ext cx="142875" cy="11668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bg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FC88A70-E5EF-4BB7-8770-917F4F397F11}"/>
                </a:ext>
              </a:extLst>
            </p:cNvPr>
            <p:cNvSpPr/>
            <p:nvPr/>
          </p:nvSpPr>
          <p:spPr>
            <a:xfrm>
              <a:off x="5717379" y="1694258"/>
              <a:ext cx="188120" cy="11668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bg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48DDA37-F8CA-4FCF-A244-3701C0A390CF}"/>
                </a:ext>
              </a:extLst>
            </p:cNvPr>
            <p:cNvSpPr/>
            <p:nvPr/>
          </p:nvSpPr>
          <p:spPr>
            <a:xfrm>
              <a:off x="6281738" y="1682352"/>
              <a:ext cx="188120" cy="11668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bg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AC31F70-4189-4949-9A37-7F1EB3562826}"/>
                </a:ext>
              </a:extLst>
            </p:cNvPr>
            <p:cNvSpPr/>
            <p:nvPr/>
          </p:nvSpPr>
          <p:spPr>
            <a:xfrm>
              <a:off x="7112793" y="2462213"/>
              <a:ext cx="142875" cy="11668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bg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05356E9-27D7-44AE-830C-D9247BA9453C}"/>
                </a:ext>
              </a:extLst>
            </p:cNvPr>
            <p:cNvSpPr/>
            <p:nvPr/>
          </p:nvSpPr>
          <p:spPr>
            <a:xfrm>
              <a:off x="7217568" y="2638426"/>
              <a:ext cx="202407" cy="7143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AE78ECA-67EF-41C4-AF03-C760DB26AC87}"/>
                </a:ext>
              </a:extLst>
            </p:cNvPr>
            <p:cNvSpPr txBox="1"/>
            <p:nvPr/>
          </p:nvSpPr>
          <p:spPr>
            <a:xfrm>
              <a:off x="5583608" y="1602191"/>
              <a:ext cx="412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/>
                <a:t>NO</a:t>
              </a:r>
              <a:endParaRPr lang="en-US" sz="14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EAF137-0A64-48E7-8FC3-44B8E8FA2B54}"/>
                </a:ext>
              </a:extLst>
            </p:cNvPr>
            <p:cNvSpPr txBox="1"/>
            <p:nvPr/>
          </p:nvSpPr>
          <p:spPr>
            <a:xfrm>
              <a:off x="6223397" y="1602192"/>
              <a:ext cx="449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/>
                <a:t>YES</a:t>
              </a:r>
              <a:endParaRPr lang="en-US" sz="140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D12ABFE-EF7F-4E0B-81A3-C035675BF5F7}"/>
                </a:ext>
              </a:extLst>
            </p:cNvPr>
            <p:cNvSpPr txBox="1"/>
            <p:nvPr/>
          </p:nvSpPr>
          <p:spPr>
            <a:xfrm>
              <a:off x="7318771" y="2299511"/>
              <a:ext cx="449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/>
                <a:t>YES</a:t>
              </a:r>
              <a:endParaRPr lang="en-US" sz="1400" b="1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776F82B-0D74-4869-86FB-706D8545BE3A}"/>
                </a:ext>
              </a:extLst>
            </p:cNvPr>
            <p:cNvSpPr txBox="1"/>
            <p:nvPr/>
          </p:nvSpPr>
          <p:spPr>
            <a:xfrm>
              <a:off x="6700501" y="2535644"/>
              <a:ext cx="412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/>
                <a:t>NO</a:t>
              </a:r>
              <a:endParaRPr lang="en-US" sz="1400" b="1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1CE6C24-4F35-4F06-B49B-52E7368F4D69}"/>
              </a:ext>
            </a:extLst>
          </p:cNvPr>
          <p:cNvSpPr txBox="1"/>
          <p:nvPr/>
        </p:nvSpPr>
        <p:spPr>
          <a:xfrm>
            <a:off x="782954" y="534847"/>
            <a:ext cx="5313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HTTP </a:t>
            </a:r>
            <a:r>
              <a:rPr lang="en-GB" sz="2000" b="1" dirty="0" err="1"/>
              <a:t>Formdata</a:t>
            </a:r>
            <a:r>
              <a:rPr lang="en-GB" sz="2000" b="1" dirty="0"/>
              <a:t> Request Contains</a:t>
            </a:r>
          </a:p>
          <a:p>
            <a:r>
              <a:rPr lang="en-GB" sz="2000" b="1" dirty="0"/>
              <a:t>Image(Bytes), Location(URL),  LABELS(Classes)</a:t>
            </a:r>
            <a:endParaRPr lang="en-US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044BC6-7673-4714-A69F-510591B5B183}"/>
              </a:ext>
            </a:extLst>
          </p:cNvPr>
          <p:cNvSpPr txBox="1"/>
          <p:nvPr/>
        </p:nvSpPr>
        <p:spPr>
          <a:xfrm>
            <a:off x="783560" y="1540511"/>
            <a:ext cx="37038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Response is the most likely image prediction between the input labels</a:t>
            </a:r>
            <a:endParaRPr lang="en-US" sz="2000" b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A4EA5B-D1F2-4F07-A57B-589B4E06228E}"/>
              </a:ext>
            </a:extLst>
          </p:cNvPr>
          <p:cNvGrpSpPr/>
          <p:nvPr/>
        </p:nvGrpSpPr>
        <p:grpSpPr>
          <a:xfrm>
            <a:off x="236279" y="3250220"/>
            <a:ext cx="6254377" cy="2289219"/>
            <a:chOff x="2778710" y="3429000"/>
            <a:chExt cx="6634580" cy="2369712"/>
          </a:xfrm>
        </p:grpSpPr>
        <p:pic>
          <p:nvPicPr>
            <p:cNvPr id="16" name="Picture 15" descr="C:\Users\User\Desktop\ZSX1QE~1.PNG">
              <a:extLst>
                <a:ext uri="{FF2B5EF4-FFF2-40B4-BE49-F238E27FC236}">
                  <a16:creationId xmlns:a16="http://schemas.microsoft.com/office/drawing/2014/main" id="{3C984835-C723-45FE-9C8B-E7FF7435F640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78710" y="3429000"/>
              <a:ext cx="6634580" cy="23697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655C3F-E9E9-4EBF-B24C-96D56C979114}"/>
                </a:ext>
              </a:extLst>
            </p:cNvPr>
            <p:cNvSpPr txBox="1"/>
            <p:nvPr/>
          </p:nvSpPr>
          <p:spPr>
            <a:xfrm>
              <a:off x="3580328" y="5100033"/>
              <a:ext cx="8627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</a:rPr>
                <a:t>+ Classes</a:t>
              </a:r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99311FE-BAF5-457E-A998-B1374E14FBDE}"/>
                </a:ext>
              </a:extLst>
            </p:cNvPr>
            <p:cNvSpPr txBox="1"/>
            <p:nvPr/>
          </p:nvSpPr>
          <p:spPr>
            <a:xfrm>
              <a:off x="4981979" y="5109743"/>
              <a:ext cx="8627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</a:rPr>
                <a:t>+ Classes</a:t>
              </a:r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4054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21847-016C-4407-BE56-788F6FD09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BAE52-42E7-4167-A648-0C39E5408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Step-by-step demonstration of the image moderation system</a:t>
            </a:r>
          </a:p>
          <a:p>
            <a:pPr lvl="0"/>
            <a:r>
              <a:rPr lang="en-US" dirty="0"/>
              <a:t>User interaction, image processing, classification and moderation, user feedback, result presentation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998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0CDFA-A8E9-422D-A965-539E0E18C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Performance Evaluation In Image Moderation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FC66E-E04A-4C2A-BDEF-580FB1229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000904"/>
            <a:ext cx="10058400" cy="3760891"/>
          </a:xfrm>
        </p:spPr>
        <p:txBody>
          <a:bodyPr/>
          <a:lstStyle/>
          <a:p>
            <a:pPr lvl="0"/>
            <a:r>
              <a:rPr lang="en-US" dirty="0"/>
              <a:t>Labels That were used are: </a:t>
            </a:r>
            <a:r>
              <a:rPr lang="en-US" b="1" dirty="0"/>
              <a:t>NSFW, SFW</a:t>
            </a:r>
            <a:r>
              <a:rPr lang="en-US" dirty="0"/>
              <a:t>. using </a:t>
            </a:r>
            <a:r>
              <a:rPr lang="en-US" dirty="0" err="1"/>
              <a:t>openai</a:t>
            </a:r>
            <a:r>
              <a:rPr lang="en-US" dirty="0"/>
              <a:t>/clip-vit-base-patch32 on I5-1135G7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4225278-BA8D-42F2-A7FB-F980A133AC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8416531"/>
              </p:ext>
            </p:extLst>
          </p:nvPr>
        </p:nvGraphicFramePr>
        <p:xfrm>
          <a:off x="740318" y="3529831"/>
          <a:ext cx="4697896" cy="1654724"/>
        </p:xfrm>
        <a:graphic>
          <a:graphicData uri="http://schemas.openxmlformats.org/drawingml/2006/table">
            <a:tbl>
              <a:tblPr firstRow="1" bandRow="1" bandCol="1">
                <a:tableStyleId>{073A0DAA-6AF3-43AB-8588-CEC1D06C72B9}</a:tableStyleId>
              </a:tblPr>
              <a:tblGrid>
                <a:gridCol w="2348948">
                  <a:extLst>
                    <a:ext uri="{9D8B030D-6E8A-4147-A177-3AD203B41FA5}">
                      <a16:colId xmlns:a16="http://schemas.microsoft.com/office/drawing/2014/main" val="2175505848"/>
                    </a:ext>
                  </a:extLst>
                </a:gridCol>
                <a:gridCol w="2348948">
                  <a:extLst>
                    <a:ext uri="{9D8B030D-6E8A-4147-A177-3AD203B41FA5}">
                      <a16:colId xmlns:a16="http://schemas.microsoft.com/office/drawing/2014/main" val="50175651"/>
                    </a:ext>
                  </a:extLst>
                </a:gridCol>
              </a:tblGrid>
              <a:tr h="413681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Metric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Result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5992963"/>
                  </a:ext>
                </a:extLst>
              </a:tr>
              <a:tr h="413681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Model accuracy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96.62%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59440268"/>
                  </a:ext>
                </a:extLst>
              </a:tr>
              <a:tr h="413681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Average time per image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0.10913 seconds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31343519"/>
                  </a:ext>
                </a:extLst>
              </a:tr>
              <a:tr h="413681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Memory used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470.63 MB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8272250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2FE6ED-057C-405D-9BE6-1E1D545FE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94599"/>
              </p:ext>
            </p:extLst>
          </p:nvPr>
        </p:nvGraphicFramePr>
        <p:xfrm>
          <a:off x="6457467" y="3499481"/>
          <a:ext cx="4697896" cy="1682720"/>
        </p:xfrm>
        <a:graphic>
          <a:graphicData uri="http://schemas.openxmlformats.org/drawingml/2006/table">
            <a:tbl>
              <a:tblPr firstRow="1" bandRow="1" bandCol="1">
                <a:tableStyleId>{073A0DAA-6AF3-43AB-8588-CEC1D06C72B9}</a:tableStyleId>
              </a:tblPr>
              <a:tblGrid>
                <a:gridCol w="2348948">
                  <a:extLst>
                    <a:ext uri="{9D8B030D-6E8A-4147-A177-3AD203B41FA5}">
                      <a16:colId xmlns:a16="http://schemas.microsoft.com/office/drawing/2014/main" val="3304706067"/>
                    </a:ext>
                  </a:extLst>
                </a:gridCol>
                <a:gridCol w="2348948">
                  <a:extLst>
                    <a:ext uri="{9D8B030D-6E8A-4147-A177-3AD203B41FA5}">
                      <a16:colId xmlns:a16="http://schemas.microsoft.com/office/drawing/2014/main" val="2175831221"/>
                    </a:ext>
                  </a:extLst>
                </a:gridCol>
              </a:tblGrid>
              <a:tr h="420680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Metric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Result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47104710"/>
                  </a:ext>
                </a:extLst>
              </a:tr>
              <a:tr h="420680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Model accuracy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77.25%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14175314"/>
                  </a:ext>
                </a:extLst>
              </a:tr>
              <a:tr h="420680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Average time per image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0.10956 seconds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1857805"/>
                  </a:ext>
                </a:extLst>
              </a:tr>
              <a:tr h="420680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>
                          <a:effectLst/>
                        </a:rPr>
                        <a:t>Memory used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600" dirty="0">
                          <a:effectLst/>
                        </a:rPr>
                        <a:t>674.94 MB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1481990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522E4FDF-06BD-4ED2-8398-39E2755BFD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1061" y="3059668"/>
            <a:ext cx="36016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rt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SFW (444 Images) </a:t>
            </a:r>
            <a:r>
              <a:rPr lang="en-US" alt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-&gt; Error are NSFW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FEA877-CFC0-440C-88F0-63D280F6CACE}"/>
              </a:ext>
            </a:extLst>
          </p:cNvPr>
          <p:cNvSpPr/>
          <p:nvPr/>
        </p:nvSpPr>
        <p:spPr>
          <a:xfrm>
            <a:off x="1036637" y="3081621"/>
            <a:ext cx="3829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rt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NSFW (5,422 Images) -&gt; Error are SFW</a:t>
            </a:r>
            <a:endParaRPr lang="en-US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448447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BFAA4-1CF5-4F0A-9988-98CA965CB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88072-1192-410C-924E-004D9D8C1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Integration with other advanced models or algorithms (User can pick the model he wants).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Providing the ability for moderation.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Expanding system's capabilities for new categories or classifications (Fine Tuning/ Training).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Batch processing and Scalability.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Video classification.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integration with other services (web Hooks).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real-time classification.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6958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862B3-62B9-4BC6-ADA5-C788F7DC1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9B144-404A-4AA7-B67E-D83558487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Importance of image moderation in the digital era</a:t>
            </a:r>
          </a:p>
          <a:p>
            <a:pPr lvl="0"/>
            <a:r>
              <a:rPr lang="en-US" dirty="0"/>
              <a:t>Contributions and achievements of the project in developing an adaptable and cost-effective system</a:t>
            </a:r>
          </a:p>
          <a:p>
            <a:pPr lvl="0"/>
            <a:r>
              <a:rPr lang="en-US" dirty="0"/>
              <a:t>Enhancing safety and appropriateness in the digital environment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9793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BFB92-EF00-4E4B-8169-4CC8F569B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4922F-FA20-4AC8-B6BE-838FFA0FE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96225"/>
            <a:ext cx="10335725" cy="434018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 err="1"/>
              <a:t>LeCun</a:t>
            </a:r>
            <a:r>
              <a:rPr lang="en-US" sz="1250" dirty="0"/>
              <a:t>, Y., </a:t>
            </a:r>
            <a:r>
              <a:rPr lang="en-US" sz="1250" dirty="0" err="1"/>
              <a:t>Bottou</a:t>
            </a:r>
            <a:r>
              <a:rPr lang="en-US" sz="1250" dirty="0"/>
              <a:t>, L., </a:t>
            </a:r>
            <a:r>
              <a:rPr lang="en-US" sz="1250" dirty="0" err="1"/>
              <a:t>Bengio</a:t>
            </a:r>
            <a:r>
              <a:rPr lang="en-US" sz="1250" dirty="0"/>
              <a:t>, Y., &amp; Haffner, P. (1998). Gradient-based learning applied to document recognition.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 err="1"/>
              <a:t>Krizhevsky</a:t>
            </a:r>
            <a:r>
              <a:rPr lang="en-US" sz="1250" dirty="0"/>
              <a:t>, A., </a:t>
            </a:r>
            <a:r>
              <a:rPr lang="en-US" sz="1250" dirty="0" err="1"/>
              <a:t>Sutskever</a:t>
            </a:r>
            <a:r>
              <a:rPr lang="en-US" sz="1250" dirty="0"/>
              <a:t>, I., &amp; Hinton, G. E. (2012). ImageNet classification with deep convolutional neural networks. Advances in neural information processing systems.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 err="1"/>
              <a:t>Simonyan</a:t>
            </a:r>
            <a:r>
              <a:rPr lang="en-US" sz="1250" dirty="0"/>
              <a:t>, K., &amp; Zisserman, A. (2014). Very deep convolutional networks for large-scale image recognition.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 err="1"/>
              <a:t>Szegedy</a:t>
            </a:r>
            <a:r>
              <a:rPr lang="en-US" sz="1250" dirty="0"/>
              <a:t>, C., Liu, W., Jia, Y., </a:t>
            </a:r>
            <a:r>
              <a:rPr lang="en-US" sz="1250" dirty="0" err="1"/>
              <a:t>Sermanet</a:t>
            </a:r>
            <a:r>
              <a:rPr lang="en-US" sz="1250" dirty="0"/>
              <a:t>, P., Reed, S., </a:t>
            </a:r>
            <a:r>
              <a:rPr lang="en-US" sz="1250" dirty="0" err="1"/>
              <a:t>Anguelov</a:t>
            </a:r>
            <a:r>
              <a:rPr lang="en-US" sz="1250" dirty="0"/>
              <a:t>, D., ... &amp; </a:t>
            </a:r>
            <a:r>
              <a:rPr lang="en-US" sz="1250" dirty="0" err="1"/>
              <a:t>Rabinovich</a:t>
            </a:r>
            <a:r>
              <a:rPr lang="en-US" sz="1250" dirty="0"/>
              <a:t>, A. (2015). Going deeper with convolutions.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/>
              <a:t>He, K., Zhang, X., Ren, S., &amp; Sun, J. (2016). Deep residual learning for image recognition.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/>
              <a:t>Vaswani, A., et al. (2017). Attention is all you need. In Advances in neural information processing systems.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/>
              <a:t>Chen, T., Isola, P., &amp; Zhu, J. Y. (2021). </a:t>
            </a:r>
            <a:r>
              <a:rPr lang="en-US" sz="1250" dirty="0" err="1"/>
              <a:t>DeiT</a:t>
            </a:r>
            <a:r>
              <a:rPr lang="en-US" sz="1250" dirty="0"/>
              <a:t>: Data-efficient image transformers.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 err="1"/>
              <a:t>Dosovitskiy</a:t>
            </a:r>
            <a:r>
              <a:rPr lang="en-US" sz="1250" dirty="0"/>
              <a:t>, A., et al. (2020). An image is worth 16x16 words: Transformers for image recognition at scale. 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/>
              <a:t>Radford, A., et al. (2020). Improving language understanding by generative pre-training.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/>
              <a:t>Radford, Alec, Jeffrey Wu, </a:t>
            </a:r>
            <a:r>
              <a:rPr lang="en-US" sz="1250" dirty="0" err="1"/>
              <a:t>Rewon</a:t>
            </a:r>
            <a:r>
              <a:rPr lang="en-US" sz="1250" dirty="0"/>
              <a:t> Child, David Luan, Dario </a:t>
            </a:r>
            <a:r>
              <a:rPr lang="en-US" sz="1250" dirty="0" err="1"/>
              <a:t>Amodei</a:t>
            </a:r>
            <a:r>
              <a:rPr lang="en-US" sz="1250" dirty="0"/>
              <a:t>, and Ilya </a:t>
            </a:r>
            <a:r>
              <a:rPr lang="en-US" sz="1250" dirty="0" err="1"/>
              <a:t>Sutskever</a:t>
            </a:r>
            <a:r>
              <a:rPr lang="en-US" sz="1250" dirty="0"/>
              <a:t>. "Language models are unsupervised multitask learners." </a:t>
            </a:r>
            <a:r>
              <a:rPr lang="en-US" sz="1250" dirty="0" err="1"/>
              <a:t>OpenAI</a:t>
            </a:r>
            <a:r>
              <a:rPr lang="en-US" sz="1250" dirty="0"/>
              <a:t> Blog(2021).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/>
              <a:t>Google AI. "Imagen: A Text-to-Image Diffusion Model with High Fidelity and Control." Google AI Blog (2022).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 err="1"/>
              <a:t>Dosovitskiy</a:t>
            </a:r>
            <a:r>
              <a:rPr lang="en-US" sz="1250" dirty="0"/>
              <a:t>, Alexey, Lucas Beyer, Georg </a:t>
            </a:r>
            <a:r>
              <a:rPr lang="en-US" sz="1250" dirty="0" err="1"/>
              <a:t>Heigold</a:t>
            </a:r>
            <a:r>
              <a:rPr lang="en-US" sz="1250" dirty="0"/>
              <a:t>, Lucas </a:t>
            </a:r>
            <a:r>
              <a:rPr lang="en-US" sz="1250" dirty="0" err="1"/>
              <a:t>Mnih</a:t>
            </a:r>
            <a:r>
              <a:rPr lang="en-US" sz="1250" dirty="0"/>
              <a:t>, Andrew Brock, </a:t>
            </a:r>
            <a:r>
              <a:rPr lang="en-US" sz="1250" dirty="0" err="1"/>
              <a:t>Aäron</a:t>
            </a:r>
            <a:r>
              <a:rPr lang="en-US" sz="1250" dirty="0"/>
              <a:t> van den Oord, et al. "An image transformer." (2020).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/>
              <a:t>Radford, Alec, et al. "Learning transferable visual models from natural language supervision." European Conference on Computer Vision (ECCV). 2020.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50" dirty="0">
                <a:hlinkClick r:id="rId2"/>
              </a:rPr>
              <a:t>https://fastapi.tiangolo.com/benchmarks/</a:t>
            </a:r>
            <a:endParaRPr lang="en-US" sz="1250" dirty="0"/>
          </a:p>
        </p:txBody>
      </p:sp>
    </p:spTree>
    <p:extLst>
      <p:ext uri="{BB962C8B-B14F-4D97-AF65-F5344CB8AC3E}">
        <p14:creationId xmlns:p14="http://schemas.microsoft.com/office/powerpoint/2010/main" val="769689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A5DA8-D103-4B2F-897C-DE7270048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63A2C-6D55-4C99-9DB6-D546B6573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am grateful to my college professors for their guidance and support during my academic journey. Their expertise and dedication have greatly influenced my growth and learning. </a:t>
            </a:r>
          </a:p>
          <a:p>
            <a:r>
              <a:rPr lang="en-US" dirty="0"/>
              <a:t>Thank you for sharing your knowledge and for being exceptional mentors.</a:t>
            </a:r>
          </a:p>
        </p:txBody>
      </p:sp>
    </p:spTree>
    <p:extLst>
      <p:ext uri="{BB962C8B-B14F-4D97-AF65-F5344CB8AC3E}">
        <p14:creationId xmlns:p14="http://schemas.microsoft.com/office/powerpoint/2010/main" val="1139147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538EB-B8A9-4D11-9110-AFBB942E8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C168C-A4E4-4FF5-A7EC-B4798F1CC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>
            <a:norm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Develop an image moderation system for classifying and moderating user-generated content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Integrate advanced computer vision model for accurate image recognition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 Create an API for user-system interaction with the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9A2D92-3BFB-4A80-896C-5A590725D5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225" y="4019430"/>
            <a:ext cx="1605515" cy="16055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10478A1-2155-47B5-B302-662956E9FD9F}"/>
              </a:ext>
            </a:extLst>
          </p:cNvPr>
          <p:cNvSpPr txBox="1"/>
          <p:nvPr/>
        </p:nvSpPr>
        <p:spPr>
          <a:xfrm>
            <a:off x="5118390" y="4322290"/>
            <a:ext cx="542093" cy="851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/>
              <a:t>+</a:t>
            </a:r>
            <a:endParaRPr lang="en-US" sz="6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BB06D6-048D-460D-B76A-5E2D74FA43D0}"/>
              </a:ext>
            </a:extLst>
          </p:cNvPr>
          <p:cNvSpPr txBox="1"/>
          <p:nvPr/>
        </p:nvSpPr>
        <p:spPr>
          <a:xfrm>
            <a:off x="3381179" y="5499760"/>
            <a:ext cx="150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262626"/>
                </a:solidFill>
                <a:latin typeface="Arial Black" panose="020B0A04020102020204" pitchFamily="34" charset="0"/>
              </a:rPr>
              <a:t>C.V. Model</a:t>
            </a:r>
            <a:endParaRPr lang="en-US" b="1" dirty="0">
              <a:solidFill>
                <a:srgbClr val="262626"/>
              </a:solidFill>
              <a:latin typeface="Arial Black" panose="020B0A0402010202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0776FD1-D55D-45A7-82F7-FF86DC25BF6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262626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955" y="4226689"/>
            <a:ext cx="3160245" cy="137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22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8BB37-848A-4E81-9F86-66B0CB114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DE33B-61EC-4739-89FF-4C413270D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Choosing the right classification model that allows for cost-effectiveness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Integrate the model in a flexible interface (REST API) so that the user can interact with it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676198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E576F7-3C3B-4066-8228-1BAD75ACE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7200" dirty="0"/>
              <a:t>Choosing The Right Model</a:t>
            </a:r>
            <a:endParaRPr lang="en-US" sz="7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1BB02-3E6E-4130-9EE7-3D94DF3F3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14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2EC5C-E069-4455-AA91-EA74C2109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2F3E-1827-4DB0-85C2-F730C0954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033981"/>
          </a:xfrm>
        </p:spPr>
        <p:txBody>
          <a:bodyPr>
            <a:normAutofit/>
          </a:bodyPr>
          <a:lstStyle/>
          <a:p>
            <a:pPr fontAlgn="base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000000"/>
                </a:solidFill>
                <a:latin typeface="Speak Pro (Body)"/>
              </a:rPr>
              <a:t>   Traditional Image Classification Algorithms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Speak Pro (Body)"/>
              </a:rPr>
              <a:t>Early image classification relied on (k-NN), (SVM), Decision Trees.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Speak Pro (Body)"/>
              </a:rPr>
              <a:t>Manual feature engineering was required.</a:t>
            </a:r>
            <a:endParaRPr lang="en-US" b="1" dirty="0">
              <a:solidFill>
                <a:srgbClr val="000000"/>
              </a:solidFill>
              <a:latin typeface="Speak Pro (Body)"/>
            </a:endParaRPr>
          </a:p>
          <a:p>
            <a:pPr marL="342900" indent="-342900" fontAlgn="base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000000"/>
                </a:solidFill>
                <a:latin typeface="Speak Pro (Body)"/>
              </a:rPr>
              <a:t>Emergence of Deep Learning and Convolutional Neural Networks (CNNs)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Speak Pro (Body)"/>
              </a:rPr>
              <a:t>CNNs automatically learn discriminative features and complex patterns.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Speak Pro (Body)"/>
              </a:rPr>
              <a:t>Models like </a:t>
            </a:r>
            <a:r>
              <a:rPr lang="en-US" sz="2000" dirty="0" err="1">
                <a:solidFill>
                  <a:srgbClr val="000000"/>
                </a:solidFill>
                <a:latin typeface="Speak Pro (Body)"/>
              </a:rPr>
              <a:t>LeNet</a:t>
            </a:r>
            <a:r>
              <a:rPr lang="en-US" sz="2000" dirty="0">
                <a:solidFill>
                  <a:srgbClr val="000000"/>
                </a:solidFill>
                <a:latin typeface="Speak Pro (Body)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Speak Pro (Body)"/>
              </a:rPr>
              <a:t>AlexNet</a:t>
            </a:r>
            <a:r>
              <a:rPr lang="en-US" sz="2000" dirty="0">
                <a:solidFill>
                  <a:srgbClr val="000000"/>
                </a:solidFill>
                <a:latin typeface="Speak Pro (Body)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Speak Pro (Body)"/>
              </a:rPr>
              <a:t>VGGNet</a:t>
            </a:r>
            <a:r>
              <a:rPr lang="en-US" sz="2000" dirty="0">
                <a:solidFill>
                  <a:srgbClr val="000000"/>
                </a:solidFill>
                <a:latin typeface="Speak Pro (Body)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Speak Pro (Body)"/>
              </a:rPr>
              <a:t>GoogLeNet</a:t>
            </a:r>
            <a:r>
              <a:rPr lang="en-US" sz="2000" dirty="0">
                <a:solidFill>
                  <a:srgbClr val="000000"/>
                </a:solidFill>
                <a:latin typeface="Speak Pro (Body)"/>
              </a:rPr>
              <a:t>, and </a:t>
            </a:r>
            <a:r>
              <a:rPr lang="en-US" sz="2000" dirty="0" err="1">
                <a:solidFill>
                  <a:srgbClr val="000000"/>
                </a:solidFill>
                <a:latin typeface="Speak Pro (Body)"/>
              </a:rPr>
              <a:t>ResNet</a:t>
            </a:r>
            <a:r>
              <a:rPr lang="en-US" sz="2000" dirty="0">
                <a:solidFill>
                  <a:srgbClr val="000000"/>
                </a:solidFill>
                <a:latin typeface="Speak Pro (Body)"/>
              </a:rPr>
              <a:t> introduced advanced strategies to improve performance.</a:t>
            </a:r>
          </a:p>
          <a:p>
            <a:pPr fontAlgn="base">
              <a:buFont typeface="Wingdings" panose="05000000000000000000" pitchFamily="2" charset="2"/>
              <a:buChar char="§"/>
            </a:pPr>
            <a:endParaRPr lang="en-US" b="1" dirty="0">
              <a:solidFill>
                <a:srgbClr val="000000"/>
              </a:solidFill>
              <a:latin typeface="Speak Pro (Body)"/>
            </a:endParaRPr>
          </a:p>
        </p:txBody>
      </p:sp>
    </p:spTree>
    <p:extLst>
      <p:ext uri="{BB962C8B-B14F-4D97-AF65-F5344CB8AC3E}">
        <p14:creationId xmlns:p14="http://schemas.microsoft.com/office/powerpoint/2010/main" val="3746573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FDE28DD-81FB-4F0F-9079-4DA1E9902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491" y="943423"/>
            <a:ext cx="8137236" cy="449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022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259044-5452-4057-B982-3C537ABFD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706" y="862884"/>
            <a:ext cx="8136587" cy="457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60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FE03ADDE-9D60-40FF-9559-CF77E705F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9" y="402895"/>
            <a:ext cx="3762375" cy="362902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1717AF5-E98D-499B-851F-ED7A5340EC0F}"/>
              </a:ext>
            </a:extLst>
          </p:cNvPr>
          <p:cNvSpPr/>
          <p:nvPr/>
        </p:nvSpPr>
        <p:spPr>
          <a:xfrm>
            <a:off x="629515" y="4328329"/>
            <a:ext cx="360782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Lato"/>
              </a:rPr>
              <a:t>CNNs group several pixels together</a:t>
            </a:r>
            <a:r>
              <a:rPr lang="en-US" dirty="0">
                <a:solidFill>
                  <a:srgbClr val="0A0A23"/>
                </a:solidFill>
                <a:latin typeface="Lato"/>
              </a:rPr>
              <a:t> (an example 3×3 pixel like in the image above) so they can understand a temporal pattern.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520B5F-29E7-4EF3-B95E-69532CCA1B11}"/>
              </a:ext>
            </a:extLst>
          </p:cNvPr>
          <p:cNvSpPr/>
          <p:nvPr/>
        </p:nvSpPr>
        <p:spPr>
          <a:xfrm>
            <a:off x="5230372" y="432832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262626"/>
                </a:solidFill>
                <a:latin typeface="Söhne"/>
              </a:rPr>
              <a:t>As the data flows through the layers of the network, lower-level layers capture basic features such as edges and textures, while higher-level layers combine these features to learn more complex patterns and concepts. </a:t>
            </a:r>
            <a:endParaRPr lang="en-US" dirty="0">
              <a:solidFill>
                <a:srgbClr val="262626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06CF99F-E9BD-4355-B95B-C422C461FE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530" y="421186"/>
            <a:ext cx="6877318" cy="368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638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412D24"/>
      </a:dk2>
      <a:lt2>
        <a:srgbClr val="E2E6E8"/>
      </a:lt2>
      <a:accent1>
        <a:srgbClr val="BF9989"/>
      </a:accent1>
      <a:accent2>
        <a:srgbClr val="AFA078"/>
      </a:accent2>
      <a:accent3>
        <a:srgbClr val="A1A77E"/>
      </a:accent3>
      <a:accent4>
        <a:srgbClr val="8DAA74"/>
      </a:accent4>
      <a:accent5>
        <a:srgbClr val="83AC81"/>
      </a:accent5>
      <a:accent6>
        <a:srgbClr val="77AE8C"/>
      </a:accent6>
      <a:hlink>
        <a:srgbClr val="5E899C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1988</TotalTime>
  <Words>1005</Words>
  <Application>Microsoft Office PowerPoint</Application>
  <PresentationFormat>Widescreen</PresentationFormat>
  <Paragraphs>178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Arial Black</vt:lpstr>
      <vt:lpstr>Calibri</vt:lpstr>
      <vt:lpstr>Georgia Pro Cond Light</vt:lpstr>
      <vt:lpstr>Lato</vt:lpstr>
      <vt:lpstr>Söhne</vt:lpstr>
      <vt:lpstr>Speak Pro</vt:lpstr>
      <vt:lpstr>Speak Pro (Body)</vt:lpstr>
      <vt:lpstr>Wingdings</vt:lpstr>
      <vt:lpstr>RetrospectVTI</vt:lpstr>
      <vt:lpstr>Image Moderation System</vt:lpstr>
      <vt:lpstr>Introduction</vt:lpstr>
      <vt:lpstr>Project Overview</vt:lpstr>
      <vt:lpstr>Project Goals</vt:lpstr>
      <vt:lpstr>Choosing The Right Model</vt:lpstr>
      <vt:lpstr>Image Classification Techniques</vt:lpstr>
      <vt:lpstr>PowerPoint Presentation</vt:lpstr>
      <vt:lpstr>PowerPoint Presentation</vt:lpstr>
      <vt:lpstr>PowerPoint Presentation</vt:lpstr>
      <vt:lpstr>Understanding Transformer Architecture</vt:lpstr>
      <vt:lpstr>PowerPoint Presentation</vt:lpstr>
      <vt:lpstr>PowerPoint Presentation</vt:lpstr>
      <vt:lpstr>PowerPoint Presentation</vt:lpstr>
      <vt:lpstr>CLIP Model by OpenAI</vt:lpstr>
      <vt:lpstr>The Conceptual Captions dataset</vt:lpstr>
      <vt:lpstr>PowerPoint Presentation</vt:lpstr>
      <vt:lpstr>PowerPoint Presentation</vt:lpstr>
      <vt:lpstr>Transformers in Image Moderation: Pros and Cons</vt:lpstr>
      <vt:lpstr>Integrate the model in a flexible interface (REST API)</vt:lpstr>
      <vt:lpstr>Technologies and System Architecture</vt:lpstr>
      <vt:lpstr>PowerPoint Presentation</vt:lpstr>
      <vt:lpstr>System Demonstration</vt:lpstr>
      <vt:lpstr>Performance Evaluation In Image Moderation </vt:lpstr>
      <vt:lpstr>Future Enhancements</vt:lpstr>
      <vt:lpstr>Conclusion</vt:lpstr>
      <vt:lpstr>References</vt:lpstr>
      <vt:lpstr>Acknowledgments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ThinkBook</dc:creator>
  <cp:lastModifiedBy>Boutrous Tawaifi</cp:lastModifiedBy>
  <cp:revision>40</cp:revision>
  <dcterms:created xsi:type="dcterms:W3CDTF">2023-06-20T22:15:54Z</dcterms:created>
  <dcterms:modified xsi:type="dcterms:W3CDTF">2023-06-23T11:31:32Z</dcterms:modified>
</cp:coreProperties>
</file>

<file path=docProps/thumbnail.jpeg>
</file>